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2" r:id="rId10"/>
    <p:sldId id="270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Bagel Fat One" panose="02010600030101010101" charset="-127"/>
      <p:regular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Aileron" panose="02010600030101010101" charset="0"/>
      <p:regular r:id="rId19"/>
    </p:embeddedFont>
    <p:embeddedFont>
      <p:font typeface="Aileron Bold" panose="02010600030101010101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6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852F7-AF86-41A9-A521-53E2BF6284BC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2506E-5CFF-4CB5-B5A4-D63AA9229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392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173/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78757"/>
            <a:ext cx="15322762" cy="8229600"/>
          </a:xfrm>
          <a:custGeom>
            <a:avLst/>
            <a:gdLst/>
            <a:ahLst/>
            <a:cxnLst/>
            <a:rect l="l" t="t" r="r" b="b"/>
            <a:pathLst>
              <a:path w="15322762" h="8229600">
                <a:moveTo>
                  <a:pt x="0" y="0"/>
                </a:moveTo>
                <a:lnTo>
                  <a:pt x="15322762" y="0"/>
                </a:lnTo>
                <a:lnTo>
                  <a:pt x="153227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15106307" y="-1028700"/>
            <a:ext cx="3827721" cy="4114800"/>
          </a:xfrm>
          <a:custGeom>
            <a:avLst/>
            <a:gdLst/>
            <a:ahLst/>
            <a:cxnLst/>
            <a:rect l="l" t="t" r="r" b="b"/>
            <a:pathLst>
              <a:path w="3827721" h="4114800">
                <a:moveTo>
                  <a:pt x="38277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827721" y="0"/>
                </a:lnTo>
                <a:lnTo>
                  <a:pt x="3827721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885160" y="7200900"/>
            <a:ext cx="3827721" cy="4114800"/>
          </a:xfrm>
          <a:custGeom>
            <a:avLst/>
            <a:gdLst/>
            <a:ahLst/>
            <a:cxnLst/>
            <a:rect l="l" t="t" r="r" b="b"/>
            <a:pathLst>
              <a:path w="3827721" h="4114800">
                <a:moveTo>
                  <a:pt x="0" y="0"/>
                </a:moveTo>
                <a:lnTo>
                  <a:pt x="3827720" y="0"/>
                </a:lnTo>
                <a:lnTo>
                  <a:pt x="38277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191000" y="3771329"/>
            <a:ext cx="10313740" cy="274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355"/>
              </a:lnSpc>
            </a:pPr>
            <a:r>
              <a:rPr lang="en-US" sz="19413" spc="1689" dirty="0" err="1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AirPick</a:t>
            </a:r>
            <a:endParaRPr lang="en-US" sz="19413" spc="1689" dirty="0">
              <a:solidFill>
                <a:srgbClr val="FFFFFF"/>
              </a:solidFill>
              <a:latin typeface="Bagel Fat One"/>
              <a:ea typeface="Bagel Fat One"/>
              <a:cs typeface="Bagel Fat One"/>
              <a:sym typeface="Bagel Fat One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13728526" y="6172200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706" y="1393785"/>
            <a:ext cx="15787594" cy="7395446"/>
            <a:chOff x="0" y="0"/>
            <a:chExt cx="790615" cy="370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0615" cy="370351"/>
            </a:xfrm>
            <a:custGeom>
              <a:avLst/>
              <a:gdLst/>
              <a:ahLst/>
              <a:cxnLst/>
              <a:rect l="l" t="t" r="r" b="b"/>
              <a:pathLst>
                <a:path w="790615" h="370351">
                  <a:moveTo>
                    <a:pt x="27952" y="0"/>
                  </a:moveTo>
                  <a:lnTo>
                    <a:pt x="762663" y="0"/>
                  </a:lnTo>
                  <a:cubicBezTo>
                    <a:pt x="778101" y="0"/>
                    <a:pt x="790615" y="12514"/>
                    <a:pt x="790615" y="27952"/>
                  </a:cubicBezTo>
                  <a:lnTo>
                    <a:pt x="790615" y="342399"/>
                  </a:lnTo>
                  <a:cubicBezTo>
                    <a:pt x="790615" y="357837"/>
                    <a:pt x="778101" y="370351"/>
                    <a:pt x="762663" y="370351"/>
                  </a:cubicBezTo>
                  <a:lnTo>
                    <a:pt x="27952" y="370351"/>
                  </a:lnTo>
                  <a:cubicBezTo>
                    <a:pt x="12514" y="370351"/>
                    <a:pt x="0" y="357837"/>
                    <a:pt x="0" y="342399"/>
                  </a:cubicBezTo>
                  <a:lnTo>
                    <a:pt x="0" y="27952"/>
                  </a:lnTo>
                  <a:cubicBezTo>
                    <a:pt x="0" y="12514"/>
                    <a:pt x="12514" y="0"/>
                    <a:pt x="27952" y="0"/>
                  </a:cubicBezTo>
                  <a:close/>
                </a:path>
              </a:pathLst>
            </a:custGeom>
            <a:solidFill>
              <a:srgbClr val="242C4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0615" cy="4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9274" y="4045345"/>
            <a:ext cx="11617787" cy="2624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17" spc="19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What went well?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17" spc="19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What went wrong?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17" spc="19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What did you learn?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17" spc="19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What changes can we make?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7608" y="2236503"/>
            <a:ext cx="961278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dirty="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Sprint Retrospective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7400" y="4370782"/>
            <a:ext cx="12729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spc="435">
                <a:solidFill>
                  <a:srgbClr val="242C46"/>
                </a:solidFill>
                <a:latin typeface="Aileron Bold"/>
                <a:ea typeface="Aileron Bold"/>
                <a:cs typeface="Aileron Bold"/>
                <a:sym typeface="Aileron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7400" y="6925930"/>
            <a:ext cx="12729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spc="435">
                <a:solidFill>
                  <a:srgbClr val="242C46"/>
                </a:solidFill>
                <a:latin typeface="Aileron Bold"/>
                <a:ea typeface="Aileron Bold"/>
                <a:cs typeface="Aileron Bold"/>
                <a:sym typeface="Aileron Bold"/>
              </a:rPr>
              <a:t>02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225041" y="8155039"/>
            <a:ext cx="3050245" cy="3279013"/>
          </a:xfrm>
          <a:custGeom>
            <a:avLst/>
            <a:gdLst/>
            <a:ahLst/>
            <a:cxnLst/>
            <a:rect l="l" t="t" r="r" b="b"/>
            <a:pathLst>
              <a:path w="3050245" h="3279013">
                <a:moveTo>
                  <a:pt x="0" y="0"/>
                </a:moveTo>
                <a:lnTo>
                  <a:pt x="3050244" y="0"/>
                </a:lnTo>
                <a:lnTo>
                  <a:pt x="3050244" y="3279013"/>
                </a:lnTo>
                <a:lnTo>
                  <a:pt x="0" y="32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16240941" y="-1316376"/>
            <a:ext cx="2966515" cy="3189003"/>
          </a:xfrm>
          <a:custGeom>
            <a:avLst/>
            <a:gdLst/>
            <a:ahLst/>
            <a:cxnLst/>
            <a:rect l="l" t="t" r="r" b="b"/>
            <a:pathLst>
              <a:path w="2966515" h="3189003">
                <a:moveTo>
                  <a:pt x="0" y="0"/>
                </a:moveTo>
                <a:lnTo>
                  <a:pt x="2966515" y="0"/>
                </a:lnTo>
                <a:lnTo>
                  <a:pt x="2966515" y="3189003"/>
                </a:lnTo>
                <a:lnTo>
                  <a:pt x="0" y="318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 flipH="1">
            <a:off x="13861876" y="6296025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51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45777"/>
            <a:ext cx="16230600" cy="7395446"/>
            <a:chOff x="0" y="0"/>
            <a:chExt cx="812800" cy="370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70351"/>
            </a:xfrm>
            <a:custGeom>
              <a:avLst/>
              <a:gdLst/>
              <a:ahLst/>
              <a:cxnLst/>
              <a:rect l="l" t="t" r="r" b="b"/>
              <a:pathLst>
                <a:path w="812800" h="370351">
                  <a:moveTo>
                    <a:pt x="27189" y="0"/>
                  </a:moveTo>
                  <a:lnTo>
                    <a:pt x="785611" y="0"/>
                  </a:lnTo>
                  <a:cubicBezTo>
                    <a:pt x="792822" y="0"/>
                    <a:pt x="799738" y="2865"/>
                    <a:pt x="804837" y="7963"/>
                  </a:cubicBezTo>
                  <a:cubicBezTo>
                    <a:pt x="809935" y="13062"/>
                    <a:pt x="812800" y="19978"/>
                    <a:pt x="812800" y="27189"/>
                  </a:cubicBezTo>
                  <a:lnTo>
                    <a:pt x="812800" y="343162"/>
                  </a:lnTo>
                  <a:cubicBezTo>
                    <a:pt x="812800" y="358178"/>
                    <a:pt x="800627" y="370351"/>
                    <a:pt x="785611" y="370351"/>
                  </a:cubicBezTo>
                  <a:lnTo>
                    <a:pt x="27189" y="370351"/>
                  </a:lnTo>
                  <a:cubicBezTo>
                    <a:pt x="19978" y="370351"/>
                    <a:pt x="13062" y="367486"/>
                    <a:pt x="7963" y="362388"/>
                  </a:cubicBezTo>
                  <a:cubicBezTo>
                    <a:pt x="2865" y="357289"/>
                    <a:pt x="0" y="350373"/>
                    <a:pt x="0" y="343162"/>
                  </a:cubicBezTo>
                  <a:lnTo>
                    <a:pt x="0" y="27189"/>
                  </a:lnTo>
                  <a:cubicBezTo>
                    <a:pt x="0" y="19978"/>
                    <a:pt x="2865" y="13062"/>
                    <a:pt x="7963" y="7963"/>
                  </a:cubicBezTo>
                  <a:cubicBezTo>
                    <a:pt x="13062" y="2865"/>
                    <a:pt x="19978" y="0"/>
                    <a:pt x="27189" y="0"/>
                  </a:cubicBezTo>
                  <a:close/>
                </a:path>
              </a:pathLst>
            </a:custGeom>
            <a:solidFill>
              <a:srgbClr val="242C4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1527" y="4403144"/>
            <a:ext cx="12372219" cy="122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20" spc="245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Last sprint  summary  : </a:t>
            </a:r>
            <a:r>
              <a:rPr lang="en-US" sz="2820" b="1" spc="245" dirty="0">
                <a:solidFill>
                  <a:schemeClr val="accent3"/>
                </a:solidFill>
                <a:latin typeface="Aileron"/>
                <a:ea typeface="Aileron"/>
                <a:cs typeface="Aileron"/>
                <a:sym typeface="Aileron"/>
              </a:rPr>
              <a:t>Model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20" spc="245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Prospects next </a:t>
            </a:r>
            <a:r>
              <a:rPr lang="en-US" altLang="zh-CN" sz="2820" spc="245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sprint </a:t>
            </a:r>
            <a:r>
              <a:rPr lang="en-US" sz="2820" spc="245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: </a:t>
            </a:r>
            <a:r>
              <a:rPr lang="en-US" sz="2820" b="1" spc="245" dirty="0">
                <a:solidFill>
                  <a:schemeClr val="accent6">
                    <a:lumMod val="75000"/>
                  </a:schemeClr>
                </a:solidFill>
                <a:latin typeface="Aileron"/>
                <a:ea typeface="Aileron"/>
                <a:cs typeface="Aileron"/>
                <a:sym typeface="Aileron"/>
              </a:rPr>
              <a:t>Connection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96342" y="2506971"/>
            <a:ext cx="1049531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-1225041" y="8155039"/>
            <a:ext cx="3050245" cy="3279013"/>
          </a:xfrm>
          <a:custGeom>
            <a:avLst/>
            <a:gdLst/>
            <a:ahLst/>
            <a:cxnLst/>
            <a:rect l="l" t="t" r="r" b="b"/>
            <a:pathLst>
              <a:path w="3050245" h="3279013">
                <a:moveTo>
                  <a:pt x="0" y="0"/>
                </a:moveTo>
                <a:lnTo>
                  <a:pt x="3050244" y="0"/>
                </a:lnTo>
                <a:lnTo>
                  <a:pt x="3050244" y="3279013"/>
                </a:lnTo>
                <a:lnTo>
                  <a:pt x="0" y="32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16240941" y="-1316376"/>
            <a:ext cx="2966515" cy="3189003"/>
          </a:xfrm>
          <a:custGeom>
            <a:avLst/>
            <a:gdLst/>
            <a:ahLst/>
            <a:cxnLst/>
            <a:rect l="l" t="t" r="r" b="b"/>
            <a:pathLst>
              <a:path w="2966515" h="3189003">
                <a:moveTo>
                  <a:pt x="0" y="0"/>
                </a:moveTo>
                <a:lnTo>
                  <a:pt x="2966515" y="0"/>
                </a:lnTo>
                <a:lnTo>
                  <a:pt x="2966515" y="3189003"/>
                </a:lnTo>
                <a:lnTo>
                  <a:pt x="0" y="318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flipH="1">
            <a:off x="13861876" y="6296025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45777"/>
            <a:ext cx="16230600" cy="7395446"/>
            <a:chOff x="0" y="0"/>
            <a:chExt cx="812800" cy="370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70351"/>
            </a:xfrm>
            <a:custGeom>
              <a:avLst/>
              <a:gdLst/>
              <a:ahLst/>
              <a:cxnLst/>
              <a:rect l="l" t="t" r="r" b="b"/>
              <a:pathLst>
                <a:path w="812800" h="370351">
                  <a:moveTo>
                    <a:pt x="27189" y="0"/>
                  </a:moveTo>
                  <a:lnTo>
                    <a:pt x="785611" y="0"/>
                  </a:lnTo>
                  <a:cubicBezTo>
                    <a:pt x="792822" y="0"/>
                    <a:pt x="799738" y="2865"/>
                    <a:pt x="804837" y="7963"/>
                  </a:cubicBezTo>
                  <a:cubicBezTo>
                    <a:pt x="809935" y="13062"/>
                    <a:pt x="812800" y="19978"/>
                    <a:pt x="812800" y="27189"/>
                  </a:cubicBezTo>
                  <a:lnTo>
                    <a:pt x="812800" y="343162"/>
                  </a:lnTo>
                  <a:cubicBezTo>
                    <a:pt x="812800" y="358178"/>
                    <a:pt x="800627" y="370351"/>
                    <a:pt x="785611" y="370351"/>
                  </a:cubicBezTo>
                  <a:lnTo>
                    <a:pt x="27189" y="370351"/>
                  </a:lnTo>
                  <a:cubicBezTo>
                    <a:pt x="19978" y="370351"/>
                    <a:pt x="13062" y="367486"/>
                    <a:pt x="7963" y="362388"/>
                  </a:cubicBezTo>
                  <a:cubicBezTo>
                    <a:pt x="2865" y="357289"/>
                    <a:pt x="0" y="350373"/>
                    <a:pt x="0" y="343162"/>
                  </a:cubicBezTo>
                  <a:lnTo>
                    <a:pt x="0" y="27189"/>
                  </a:lnTo>
                  <a:cubicBezTo>
                    <a:pt x="0" y="19978"/>
                    <a:pt x="2865" y="13062"/>
                    <a:pt x="7963" y="7963"/>
                  </a:cubicBezTo>
                  <a:cubicBezTo>
                    <a:pt x="13062" y="2865"/>
                    <a:pt x="19978" y="0"/>
                    <a:pt x="27189" y="0"/>
                  </a:cubicBezTo>
                  <a:close/>
                </a:path>
              </a:pathLst>
            </a:custGeom>
            <a:solidFill>
              <a:srgbClr val="242C4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75372" y="4742602"/>
            <a:ext cx="13017366" cy="83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583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Does Anyone Have Questions?</a:t>
            </a:r>
          </a:p>
        </p:txBody>
      </p:sp>
      <p:sp>
        <p:nvSpPr>
          <p:cNvPr id="6" name="Freeform 6"/>
          <p:cNvSpPr/>
          <p:nvPr/>
        </p:nvSpPr>
        <p:spPr>
          <a:xfrm>
            <a:off x="-1225041" y="8155039"/>
            <a:ext cx="3050245" cy="3279013"/>
          </a:xfrm>
          <a:custGeom>
            <a:avLst/>
            <a:gdLst/>
            <a:ahLst/>
            <a:cxnLst/>
            <a:rect l="l" t="t" r="r" b="b"/>
            <a:pathLst>
              <a:path w="3050245" h="3279013">
                <a:moveTo>
                  <a:pt x="0" y="0"/>
                </a:moveTo>
                <a:lnTo>
                  <a:pt x="3050244" y="0"/>
                </a:lnTo>
                <a:lnTo>
                  <a:pt x="3050244" y="3279013"/>
                </a:lnTo>
                <a:lnTo>
                  <a:pt x="0" y="32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6240941" y="-1316376"/>
            <a:ext cx="2966515" cy="3189003"/>
          </a:xfrm>
          <a:custGeom>
            <a:avLst/>
            <a:gdLst/>
            <a:ahLst/>
            <a:cxnLst/>
            <a:rect l="l" t="t" r="r" b="b"/>
            <a:pathLst>
              <a:path w="2966515" h="3189003">
                <a:moveTo>
                  <a:pt x="0" y="0"/>
                </a:moveTo>
                <a:lnTo>
                  <a:pt x="2966515" y="0"/>
                </a:lnTo>
                <a:lnTo>
                  <a:pt x="2966515" y="3189003"/>
                </a:lnTo>
                <a:lnTo>
                  <a:pt x="0" y="318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flipH="1">
            <a:off x="13861876" y="6296025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14801" y="2463753"/>
            <a:ext cx="10449417" cy="5612208"/>
          </a:xfrm>
          <a:custGeom>
            <a:avLst/>
            <a:gdLst/>
            <a:ahLst/>
            <a:cxnLst/>
            <a:rect l="l" t="t" r="r" b="b"/>
            <a:pathLst>
              <a:path w="10449417" h="5612208">
                <a:moveTo>
                  <a:pt x="0" y="0"/>
                </a:moveTo>
                <a:lnTo>
                  <a:pt x="10449417" y="0"/>
                </a:lnTo>
                <a:lnTo>
                  <a:pt x="10449417" y="5612208"/>
                </a:lnTo>
                <a:lnTo>
                  <a:pt x="0" y="561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461625" y="4243463"/>
            <a:ext cx="9402593" cy="19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6"/>
              </a:lnSpc>
            </a:pPr>
            <a:r>
              <a:rPr lang="en-US" sz="13488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13431579" y="1375453"/>
            <a:ext cx="3827721" cy="4114800"/>
          </a:xfrm>
          <a:custGeom>
            <a:avLst/>
            <a:gdLst/>
            <a:ahLst/>
            <a:cxnLst/>
            <a:rect l="l" t="t" r="r" b="b"/>
            <a:pathLst>
              <a:path w="3827721" h="4114800">
                <a:moveTo>
                  <a:pt x="38277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827721" y="0"/>
                </a:lnTo>
                <a:lnTo>
                  <a:pt x="3827721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262693" y="4833564"/>
            <a:ext cx="3827721" cy="4114800"/>
          </a:xfrm>
          <a:custGeom>
            <a:avLst/>
            <a:gdLst/>
            <a:ahLst/>
            <a:cxnLst/>
            <a:rect l="l" t="t" r="r" b="b"/>
            <a:pathLst>
              <a:path w="3827721" h="4114800">
                <a:moveTo>
                  <a:pt x="0" y="0"/>
                </a:moveTo>
                <a:lnTo>
                  <a:pt x="3827721" y="0"/>
                </a:lnTo>
                <a:lnTo>
                  <a:pt x="38277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 flipH="1">
            <a:off x="13728526" y="6172200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0203" y="1445777"/>
            <a:ext cx="15787594" cy="7395446"/>
            <a:chOff x="0" y="0"/>
            <a:chExt cx="790615" cy="370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0615" cy="370351"/>
            </a:xfrm>
            <a:custGeom>
              <a:avLst/>
              <a:gdLst/>
              <a:ahLst/>
              <a:cxnLst/>
              <a:rect l="l" t="t" r="r" b="b"/>
              <a:pathLst>
                <a:path w="790615" h="370351">
                  <a:moveTo>
                    <a:pt x="27952" y="0"/>
                  </a:moveTo>
                  <a:lnTo>
                    <a:pt x="762663" y="0"/>
                  </a:lnTo>
                  <a:cubicBezTo>
                    <a:pt x="778101" y="0"/>
                    <a:pt x="790615" y="12514"/>
                    <a:pt x="790615" y="27952"/>
                  </a:cubicBezTo>
                  <a:lnTo>
                    <a:pt x="790615" y="342399"/>
                  </a:lnTo>
                  <a:cubicBezTo>
                    <a:pt x="790615" y="357837"/>
                    <a:pt x="778101" y="370351"/>
                    <a:pt x="762663" y="370351"/>
                  </a:cubicBezTo>
                  <a:lnTo>
                    <a:pt x="27952" y="370351"/>
                  </a:lnTo>
                  <a:cubicBezTo>
                    <a:pt x="12514" y="370351"/>
                    <a:pt x="0" y="357837"/>
                    <a:pt x="0" y="342399"/>
                  </a:cubicBezTo>
                  <a:lnTo>
                    <a:pt x="0" y="27952"/>
                  </a:lnTo>
                  <a:cubicBezTo>
                    <a:pt x="0" y="12514"/>
                    <a:pt x="12514" y="0"/>
                    <a:pt x="27952" y="0"/>
                  </a:cubicBezTo>
                  <a:close/>
                </a:path>
              </a:pathLst>
            </a:custGeom>
            <a:solidFill>
              <a:srgbClr val="242C4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0615" cy="4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33390" y="3679011"/>
            <a:ext cx="9021220" cy="124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0"/>
              </a:lnSpc>
            </a:pPr>
            <a:r>
              <a:rPr lang="en-US" sz="8745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Presented  By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09176" y="5252150"/>
            <a:ext cx="12338142" cy="76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5321" b="1" spc="46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Group 7</a:t>
            </a:r>
          </a:p>
        </p:txBody>
      </p:sp>
      <p:sp>
        <p:nvSpPr>
          <p:cNvPr id="7" name="Freeform 7"/>
          <p:cNvSpPr/>
          <p:nvPr/>
        </p:nvSpPr>
        <p:spPr>
          <a:xfrm>
            <a:off x="-1225041" y="8155039"/>
            <a:ext cx="3050245" cy="3279013"/>
          </a:xfrm>
          <a:custGeom>
            <a:avLst/>
            <a:gdLst/>
            <a:ahLst/>
            <a:cxnLst/>
            <a:rect l="l" t="t" r="r" b="b"/>
            <a:pathLst>
              <a:path w="3050245" h="3279013">
                <a:moveTo>
                  <a:pt x="0" y="0"/>
                </a:moveTo>
                <a:lnTo>
                  <a:pt x="3050244" y="0"/>
                </a:lnTo>
                <a:lnTo>
                  <a:pt x="3050244" y="3279013"/>
                </a:lnTo>
                <a:lnTo>
                  <a:pt x="0" y="32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16240941" y="-1316376"/>
            <a:ext cx="2966515" cy="3189003"/>
          </a:xfrm>
          <a:custGeom>
            <a:avLst/>
            <a:gdLst/>
            <a:ahLst/>
            <a:cxnLst/>
            <a:rect l="l" t="t" r="r" b="b"/>
            <a:pathLst>
              <a:path w="2966515" h="3189003">
                <a:moveTo>
                  <a:pt x="0" y="0"/>
                </a:moveTo>
                <a:lnTo>
                  <a:pt x="2966515" y="0"/>
                </a:lnTo>
                <a:lnTo>
                  <a:pt x="2966515" y="3189003"/>
                </a:lnTo>
                <a:lnTo>
                  <a:pt x="0" y="318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flipH="1">
            <a:off x="13861876" y="6296025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0203" y="1445777"/>
            <a:ext cx="15787594" cy="7395446"/>
            <a:chOff x="0" y="0"/>
            <a:chExt cx="790615" cy="370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0615" cy="370351"/>
            </a:xfrm>
            <a:custGeom>
              <a:avLst/>
              <a:gdLst/>
              <a:ahLst/>
              <a:cxnLst/>
              <a:rect l="l" t="t" r="r" b="b"/>
              <a:pathLst>
                <a:path w="790615" h="370351">
                  <a:moveTo>
                    <a:pt x="27952" y="0"/>
                  </a:moveTo>
                  <a:lnTo>
                    <a:pt x="762663" y="0"/>
                  </a:lnTo>
                  <a:cubicBezTo>
                    <a:pt x="778101" y="0"/>
                    <a:pt x="790615" y="12514"/>
                    <a:pt x="790615" y="27952"/>
                  </a:cubicBezTo>
                  <a:lnTo>
                    <a:pt x="790615" y="342399"/>
                  </a:lnTo>
                  <a:cubicBezTo>
                    <a:pt x="790615" y="357837"/>
                    <a:pt x="778101" y="370351"/>
                    <a:pt x="762663" y="370351"/>
                  </a:cubicBezTo>
                  <a:lnTo>
                    <a:pt x="27952" y="370351"/>
                  </a:lnTo>
                  <a:cubicBezTo>
                    <a:pt x="12514" y="370351"/>
                    <a:pt x="0" y="357837"/>
                    <a:pt x="0" y="342399"/>
                  </a:cubicBezTo>
                  <a:lnTo>
                    <a:pt x="0" y="27952"/>
                  </a:lnTo>
                  <a:cubicBezTo>
                    <a:pt x="0" y="12514"/>
                    <a:pt x="12514" y="0"/>
                    <a:pt x="27952" y="0"/>
                  </a:cubicBezTo>
                  <a:close/>
                </a:path>
              </a:pathLst>
            </a:custGeom>
            <a:solidFill>
              <a:srgbClr val="242C4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0615" cy="4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88677" y="2399990"/>
            <a:ext cx="1071064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Meet the group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2903" y="7070172"/>
            <a:ext cx="540219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34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QingYun Wang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94300" y="6136722"/>
            <a:ext cx="669939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34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RunZhou Zhu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42903" y="4271677"/>
            <a:ext cx="540219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34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Ke Jia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42903" y="5203272"/>
            <a:ext cx="540219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34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YangYang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225041" y="8155039"/>
            <a:ext cx="3050245" cy="3279013"/>
          </a:xfrm>
          <a:custGeom>
            <a:avLst/>
            <a:gdLst/>
            <a:ahLst/>
            <a:cxnLst/>
            <a:rect l="l" t="t" r="r" b="b"/>
            <a:pathLst>
              <a:path w="3050245" h="3279013">
                <a:moveTo>
                  <a:pt x="0" y="0"/>
                </a:moveTo>
                <a:lnTo>
                  <a:pt x="3050244" y="0"/>
                </a:lnTo>
                <a:lnTo>
                  <a:pt x="3050244" y="3279013"/>
                </a:lnTo>
                <a:lnTo>
                  <a:pt x="0" y="32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16240941" y="-1316376"/>
            <a:ext cx="2966515" cy="3189003"/>
          </a:xfrm>
          <a:custGeom>
            <a:avLst/>
            <a:gdLst/>
            <a:ahLst/>
            <a:cxnLst/>
            <a:rect l="l" t="t" r="r" b="b"/>
            <a:pathLst>
              <a:path w="2966515" h="3189003">
                <a:moveTo>
                  <a:pt x="0" y="0"/>
                </a:moveTo>
                <a:lnTo>
                  <a:pt x="2966515" y="0"/>
                </a:lnTo>
                <a:lnTo>
                  <a:pt x="2966515" y="3189003"/>
                </a:lnTo>
                <a:lnTo>
                  <a:pt x="0" y="318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 flipH="1">
            <a:off x="13861876" y="6296025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0203" y="1445777"/>
            <a:ext cx="15787594" cy="7395446"/>
            <a:chOff x="0" y="0"/>
            <a:chExt cx="790615" cy="370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0615" cy="370351"/>
            </a:xfrm>
            <a:custGeom>
              <a:avLst/>
              <a:gdLst/>
              <a:ahLst/>
              <a:cxnLst/>
              <a:rect l="l" t="t" r="r" b="b"/>
              <a:pathLst>
                <a:path w="790615" h="370351">
                  <a:moveTo>
                    <a:pt x="27952" y="0"/>
                  </a:moveTo>
                  <a:lnTo>
                    <a:pt x="762663" y="0"/>
                  </a:lnTo>
                  <a:cubicBezTo>
                    <a:pt x="778101" y="0"/>
                    <a:pt x="790615" y="12514"/>
                    <a:pt x="790615" y="27952"/>
                  </a:cubicBezTo>
                  <a:lnTo>
                    <a:pt x="790615" y="342399"/>
                  </a:lnTo>
                  <a:cubicBezTo>
                    <a:pt x="790615" y="357837"/>
                    <a:pt x="778101" y="370351"/>
                    <a:pt x="762663" y="370351"/>
                  </a:cubicBezTo>
                  <a:lnTo>
                    <a:pt x="27952" y="370351"/>
                  </a:lnTo>
                  <a:cubicBezTo>
                    <a:pt x="12514" y="370351"/>
                    <a:pt x="0" y="357837"/>
                    <a:pt x="0" y="342399"/>
                  </a:cubicBezTo>
                  <a:lnTo>
                    <a:pt x="0" y="27952"/>
                  </a:lnTo>
                  <a:cubicBezTo>
                    <a:pt x="0" y="12514"/>
                    <a:pt x="12514" y="0"/>
                    <a:pt x="27952" y="0"/>
                  </a:cubicBezTo>
                  <a:close/>
                </a:path>
              </a:pathLst>
            </a:custGeom>
            <a:solidFill>
              <a:srgbClr val="242C4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0615" cy="4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14254" y="2771748"/>
            <a:ext cx="1025949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Project 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77548" y="4686240"/>
            <a:ext cx="13702284" cy="89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9"/>
              </a:lnSpc>
            </a:pPr>
            <a:r>
              <a:rPr lang="en-US" sz="2957" spc="257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Solve users' </a:t>
            </a:r>
            <a:r>
              <a:rPr lang="en-US" sz="2957" spc="257" dirty="0">
                <a:solidFill>
                  <a:schemeClr val="accent6">
                    <a:lumMod val="75000"/>
                  </a:schemeClr>
                </a:solidFill>
                <a:latin typeface="Aileron"/>
                <a:ea typeface="Aileron"/>
                <a:cs typeface="Aileron"/>
                <a:sym typeface="Aileron"/>
              </a:rPr>
              <a:t>needs</a:t>
            </a:r>
            <a:r>
              <a:rPr lang="en-US" sz="2957" spc="257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for airport </a:t>
            </a:r>
            <a:r>
              <a:rPr lang="en-US" sz="2957" b="1" spc="257" dirty="0">
                <a:solidFill>
                  <a:schemeClr val="accent2">
                    <a:lumMod val="60000"/>
                    <a:lumOff val="40000"/>
                  </a:schemeClr>
                </a:solidFill>
                <a:latin typeface="Aileron"/>
                <a:ea typeface="Aileron"/>
                <a:cs typeface="Aileron"/>
                <a:sym typeface="Aileron"/>
              </a:rPr>
              <a:t>pick-up</a:t>
            </a:r>
            <a:r>
              <a:rPr lang="en-US" sz="2957" spc="257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and </a:t>
            </a:r>
            <a:r>
              <a:rPr lang="en-US" sz="2957" spc="257" dirty="0">
                <a:solidFill>
                  <a:schemeClr val="accent3"/>
                </a:solidFill>
                <a:latin typeface="Aileron"/>
                <a:ea typeface="Aileron"/>
                <a:cs typeface="Aileron"/>
                <a:sym typeface="Aileron"/>
              </a:rPr>
              <a:t>drop-off</a:t>
            </a:r>
            <a:r>
              <a:rPr lang="en-US" sz="2957" spc="257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,  and provide a platform for </a:t>
            </a:r>
            <a:r>
              <a:rPr lang="en-US" sz="2957" spc="257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  <a:ea typeface="Aileron"/>
                <a:cs typeface="Aileron"/>
                <a:sym typeface="Aileron"/>
              </a:rPr>
              <a:t>publishing</a:t>
            </a:r>
            <a:r>
              <a:rPr lang="en-US" sz="2957" spc="257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transportation </a:t>
            </a:r>
            <a:r>
              <a:rPr lang="en-US" sz="2957" spc="257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  <a:ea typeface="Aileron"/>
                <a:cs typeface="Aileron"/>
                <a:sym typeface="Aileron"/>
              </a:rPr>
              <a:t>demand information</a:t>
            </a:r>
            <a:r>
              <a:rPr lang="en-US" sz="2957" spc="257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-1225041" y="8155039"/>
            <a:ext cx="3050245" cy="3279013"/>
          </a:xfrm>
          <a:custGeom>
            <a:avLst/>
            <a:gdLst/>
            <a:ahLst/>
            <a:cxnLst/>
            <a:rect l="l" t="t" r="r" b="b"/>
            <a:pathLst>
              <a:path w="3050245" h="3279013">
                <a:moveTo>
                  <a:pt x="0" y="0"/>
                </a:moveTo>
                <a:lnTo>
                  <a:pt x="3050244" y="0"/>
                </a:lnTo>
                <a:lnTo>
                  <a:pt x="3050244" y="3279013"/>
                </a:lnTo>
                <a:lnTo>
                  <a:pt x="0" y="32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16240941" y="-1316376"/>
            <a:ext cx="2966515" cy="3189003"/>
          </a:xfrm>
          <a:custGeom>
            <a:avLst/>
            <a:gdLst/>
            <a:ahLst/>
            <a:cxnLst/>
            <a:rect l="l" t="t" r="r" b="b"/>
            <a:pathLst>
              <a:path w="2966515" h="3189003">
                <a:moveTo>
                  <a:pt x="0" y="0"/>
                </a:moveTo>
                <a:lnTo>
                  <a:pt x="2966515" y="0"/>
                </a:lnTo>
                <a:lnTo>
                  <a:pt x="2966515" y="3189003"/>
                </a:lnTo>
                <a:lnTo>
                  <a:pt x="0" y="318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flipH="1">
            <a:off x="13861876" y="6296025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667" y="1445777"/>
            <a:ext cx="16616048" cy="7395446"/>
            <a:chOff x="0" y="0"/>
            <a:chExt cx="832103" cy="370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2103" cy="370351"/>
            </a:xfrm>
            <a:custGeom>
              <a:avLst/>
              <a:gdLst/>
              <a:ahLst/>
              <a:cxnLst/>
              <a:rect l="l" t="t" r="r" b="b"/>
              <a:pathLst>
                <a:path w="832103" h="370351">
                  <a:moveTo>
                    <a:pt x="26558" y="0"/>
                  </a:moveTo>
                  <a:lnTo>
                    <a:pt x="805544" y="0"/>
                  </a:lnTo>
                  <a:cubicBezTo>
                    <a:pt x="820212" y="0"/>
                    <a:pt x="832103" y="11890"/>
                    <a:pt x="832103" y="26558"/>
                  </a:cubicBezTo>
                  <a:lnTo>
                    <a:pt x="832103" y="343793"/>
                  </a:lnTo>
                  <a:cubicBezTo>
                    <a:pt x="832103" y="358461"/>
                    <a:pt x="820212" y="370351"/>
                    <a:pt x="805544" y="370351"/>
                  </a:cubicBezTo>
                  <a:lnTo>
                    <a:pt x="26558" y="370351"/>
                  </a:lnTo>
                  <a:cubicBezTo>
                    <a:pt x="19514" y="370351"/>
                    <a:pt x="12759" y="367553"/>
                    <a:pt x="7779" y="362572"/>
                  </a:cubicBezTo>
                  <a:cubicBezTo>
                    <a:pt x="2798" y="357592"/>
                    <a:pt x="0" y="350837"/>
                    <a:pt x="0" y="343793"/>
                  </a:cubicBezTo>
                  <a:lnTo>
                    <a:pt x="0" y="26558"/>
                  </a:lnTo>
                  <a:cubicBezTo>
                    <a:pt x="0" y="19514"/>
                    <a:pt x="2798" y="12759"/>
                    <a:pt x="7779" y="7779"/>
                  </a:cubicBezTo>
                  <a:cubicBezTo>
                    <a:pt x="12759" y="2798"/>
                    <a:pt x="19514" y="0"/>
                    <a:pt x="26558" y="0"/>
                  </a:cubicBezTo>
                  <a:close/>
                </a:path>
              </a:pathLst>
            </a:custGeom>
            <a:solidFill>
              <a:srgbClr val="242C4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32103" cy="4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522800" y="6967257"/>
            <a:ext cx="1621061" cy="11817"/>
          </a:xfrm>
          <a:prstGeom prst="line">
            <a:avLst/>
          </a:prstGeom>
          <a:ln w="38100" cap="flat">
            <a:solidFill>
              <a:srgbClr val="E0EA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>
            <a:off x="4828535" y="6948208"/>
            <a:ext cx="1621061" cy="11817"/>
          </a:xfrm>
          <a:prstGeom prst="line">
            <a:avLst/>
          </a:prstGeom>
          <a:ln w="38100" cap="flat">
            <a:solidFill>
              <a:srgbClr val="E0EA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253583" y="2185347"/>
            <a:ext cx="1174221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Project  Timeline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8991923" y="5026219"/>
            <a:ext cx="1370557" cy="19048"/>
          </a:xfrm>
          <a:prstGeom prst="line">
            <a:avLst/>
          </a:prstGeom>
          <a:ln w="38100" cap="flat">
            <a:solidFill>
              <a:srgbClr val="E0EA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1795129" y="5007171"/>
            <a:ext cx="1370557" cy="19048"/>
          </a:xfrm>
          <a:prstGeom prst="line">
            <a:avLst/>
          </a:prstGeom>
          <a:ln w="38100" cap="flat">
            <a:solidFill>
              <a:srgbClr val="E0EA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907131" y="4839843"/>
            <a:ext cx="231180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 b="1" spc="287" dirty="0">
                <a:solidFill>
                  <a:srgbClr val="FFFFFF"/>
                </a:solidFill>
                <a:highlight>
                  <a:srgbClr val="808080"/>
                </a:highlight>
                <a:latin typeface="Aileron Bold"/>
                <a:ea typeface="Aileron Bold"/>
                <a:cs typeface="Aileron Bold"/>
                <a:sym typeface="Aileron Bold"/>
              </a:rPr>
              <a:t>Week 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77802" y="4985275"/>
            <a:ext cx="328187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altLang="zh-CN" sz="2021" spc="175" dirty="0">
                <a:solidFill>
                  <a:srgbClr val="FFFFFF"/>
                </a:solidFill>
                <a:latin typeface="Aileron"/>
              </a:rPr>
              <a:t>Designed product </a:t>
            </a:r>
            <a:r>
              <a:rPr lang="en-US" altLang="zh-CN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</a:rPr>
              <a:t>prototypes</a:t>
            </a:r>
            <a:r>
              <a:rPr lang="en-US" altLang="zh-CN" sz="2021" spc="175" dirty="0">
                <a:solidFill>
                  <a:srgbClr val="FFFFFF"/>
                </a:solidFill>
                <a:latin typeface="Aileron"/>
              </a:rPr>
              <a:t> and refined the </a:t>
            </a:r>
            <a:r>
              <a:rPr lang="en-US" altLang="zh-CN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</a:rPr>
              <a:t>workflow</a:t>
            </a:r>
            <a:r>
              <a:rPr lang="en-US" altLang="zh-CN" sz="2021" spc="175" dirty="0">
                <a:solidFill>
                  <a:srgbClr val="FFFFFF"/>
                </a:solidFill>
                <a:latin typeface="Aileron"/>
              </a:rPr>
              <a:t>.</a:t>
            </a:r>
            <a:endParaRPr lang="en-US" sz="2021" spc="175" dirty="0">
              <a:solidFill>
                <a:srgbClr val="FFFFFF"/>
              </a:solidFill>
              <a:latin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86900" y="5825308"/>
            <a:ext cx="3628371" cy="1047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47"/>
              </a:lnSpc>
            </a:pPr>
            <a:r>
              <a:rPr lang="en-US" altLang="zh-CN" sz="2021" spc="175" dirty="0">
                <a:solidFill>
                  <a:srgbClr val="FFFFFF"/>
                </a:solidFill>
                <a:latin typeface="Aileron"/>
              </a:rPr>
              <a:t>Developed the </a:t>
            </a:r>
            <a:r>
              <a:rPr lang="en-US" altLang="zh-CN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</a:rPr>
              <a:t>homepage</a:t>
            </a:r>
            <a:r>
              <a:rPr lang="en-US" altLang="zh-CN" sz="2021" spc="175" dirty="0">
                <a:solidFill>
                  <a:srgbClr val="FFFFFF"/>
                </a:solidFill>
                <a:latin typeface="Aileron"/>
              </a:rPr>
              <a:t> and implemented </a:t>
            </a:r>
            <a:r>
              <a:rPr lang="en-US" altLang="zh-CN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</a:rPr>
              <a:t>login</a:t>
            </a:r>
            <a:r>
              <a:rPr lang="en-US" altLang="zh-CN" sz="2021" spc="175" dirty="0">
                <a:solidFill>
                  <a:srgbClr val="FFFFFF"/>
                </a:solidFill>
                <a:latin typeface="Aileron"/>
              </a:rPr>
              <a:t> and </a:t>
            </a:r>
            <a:r>
              <a:rPr lang="en-US" altLang="zh-CN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</a:rPr>
              <a:t>registration</a:t>
            </a:r>
            <a:r>
              <a:rPr lang="en-US" altLang="zh-CN" sz="2021" spc="175" dirty="0">
                <a:solidFill>
                  <a:srgbClr val="FFFFFF"/>
                </a:solidFill>
                <a:latin typeface="Aileron"/>
              </a:rPr>
              <a:t> features.</a:t>
            </a:r>
            <a:endParaRPr lang="en-US" sz="2021" spc="175" dirty="0">
              <a:solidFill>
                <a:srgbClr val="FFFFFF"/>
              </a:solidFill>
              <a:latin typeface="Aileron"/>
              <a:sym typeface="Ailer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49049" y="6712847"/>
            <a:ext cx="225175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 b="1" spc="287" dirty="0">
                <a:solidFill>
                  <a:srgbClr val="FFFFFF"/>
                </a:solidFill>
                <a:highlight>
                  <a:srgbClr val="808080"/>
                </a:highlight>
                <a:latin typeface="Aileron Bold"/>
                <a:ea typeface="Aileron Bold"/>
                <a:cs typeface="Aileron Bold"/>
                <a:sym typeface="Aileron Bold"/>
              </a:rPr>
              <a:t>Week 2-3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3007" y="4839843"/>
            <a:ext cx="227340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 b="1" spc="287" dirty="0">
                <a:solidFill>
                  <a:srgbClr val="FFFFFF"/>
                </a:solidFill>
                <a:highlight>
                  <a:srgbClr val="808080"/>
                </a:highlight>
                <a:latin typeface="Aileron Bold"/>
                <a:ea typeface="Aileron Bold"/>
                <a:cs typeface="Aileron Bold"/>
                <a:sym typeface="Aileron Bold"/>
              </a:rPr>
              <a:t>Week 1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3457840" y="5026219"/>
            <a:ext cx="1370557" cy="19048"/>
          </a:xfrm>
          <a:prstGeom prst="line">
            <a:avLst/>
          </a:prstGeom>
          <a:ln w="38100" cap="flat">
            <a:solidFill>
              <a:srgbClr val="E0EA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/>
          <p:cNvSpPr/>
          <p:nvPr/>
        </p:nvSpPr>
        <p:spPr>
          <a:xfrm flipV="1">
            <a:off x="4809347" y="4970506"/>
            <a:ext cx="0" cy="2056188"/>
          </a:xfrm>
          <a:prstGeom prst="line">
            <a:avLst/>
          </a:prstGeom>
          <a:ln w="38100" cap="flat">
            <a:solidFill>
              <a:srgbClr val="E0EA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17"/>
          <p:cNvSpPr/>
          <p:nvPr/>
        </p:nvSpPr>
        <p:spPr>
          <a:xfrm>
            <a:off x="13165686" y="6921635"/>
            <a:ext cx="1370689" cy="0"/>
          </a:xfrm>
          <a:prstGeom prst="line">
            <a:avLst/>
          </a:prstGeom>
          <a:ln w="38100" cap="flat">
            <a:solidFill>
              <a:srgbClr val="E0EA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 flipH="1">
            <a:off x="13861876" y="6296025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4536375" y="6712847"/>
            <a:ext cx="214973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300" b="1" spc="287" dirty="0">
                <a:solidFill>
                  <a:srgbClr val="FFFFFF"/>
                </a:solidFill>
                <a:highlight>
                  <a:srgbClr val="808080"/>
                </a:highlight>
                <a:latin typeface="Aileron Bold"/>
                <a:ea typeface="Aileron Bold"/>
                <a:cs typeface="Aileron Bold"/>
                <a:sym typeface="Aileron Bold"/>
              </a:rPr>
              <a:t>Week 5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9067601" y="4989555"/>
            <a:ext cx="0" cy="2056188"/>
          </a:xfrm>
          <a:prstGeom prst="line">
            <a:avLst/>
          </a:prstGeom>
          <a:ln w="38100" cap="flat">
            <a:solidFill>
              <a:srgbClr val="E0EA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/>
          <p:cNvSpPr/>
          <p:nvPr/>
        </p:nvSpPr>
        <p:spPr>
          <a:xfrm flipV="1">
            <a:off x="13213576" y="4960982"/>
            <a:ext cx="0" cy="2056188"/>
          </a:xfrm>
          <a:prstGeom prst="line">
            <a:avLst/>
          </a:prstGeom>
          <a:ln w="38100" cap="flat">
            <a:solidFill>
              <a:srgbClr val="E0EA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3558348" y="4938843"/>
            <a:ext cx="3573841" cy="140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altLang="zh-CN" sz="2021" spc="175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</a:t>
            </a:r>
            <a:r>
              <a:rPr lang="en-US" sz="2021" spc="175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eveloped backend CRUD APIs for </a:t>
            </a:r>
            <a:r>
              <a:rPr lang="en-US" altLang="zh-CN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  <a:ea typeface="Aileron"/>
                <a:cs typeface="Aileron"/>
                <a:sym typeface="Aileron"/>
              </a:rPr>
              <a:t>U</a:t>
            </a:r>
            <a:r>
              <a:rPr lang="en-US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  <a:ea typeface="Aileron"/>
                <a:cs typeface="Aileron"/>
                <a:sym typeface="Aileron"/>
              </a:rPr>
              <a:t>sers</a:t>
            </a:r>
            <a:r>
              <a:rPr lang="en-US" sz="2021" spc="175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and </a:t>
            </a:r>
            <a:r>
              <a:rPr lang="en-US" altLang="zh-CN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  <a:ea typeface="Aileron"/>
                <a:cs typeface="Aileron"/>
                <a:sym typeface="Aileron"/>
              </a:rPr>
              <a:t>O</a:t>
            </a:r>
            <a:r>
              <a:rPr lang="en-US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  <a:ea typeface="Aileron"/>
                <a:cs typeface="Aileron"/>
                <a:sym typeface="Aileron"/>
              </a:rPr>
              <a:t>rders</a:t>
            </a:r>
            <a:r>
              <a:rPr lang="en-US" sz="2021" spc="175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and established </a:t>
            </a:r>
            <a:r>
              <a:rPr lang="en-US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  <a:ea typeface="Aileron"/>
                <a:cs typeface="Aileron"/>
                <a:sym typeface="Aileron"/>
              </a:rPr>
              <a:t>frontend-backend connectivity</a:t>
            </a:r>
            <a:r>
              <a:rPr lang="en-US" sz="2021" spc="175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6210" y="5738223"/>
            <a:ext cx="3541282" cy="212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29"/>
              </a:lnSpc>
            </a:pPr>
            <a:r>
              <a:rPr lang="en-US" altLang="zh-CN" sz="2021" spc="175" dirty="0">
                <a:solidFill>
                  <a:srgbClr val="FFFFFF"/>
                </a:solidFill>
                <a:latin typeface="Aileron"/>
              </a:rPr>
              <a:t>We </a:t>
            </a:r>
            <a:r>
              <a:rPr lang="en-US" altLang="zh-CN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</a:rPr>
              <a:t>formed</a:t>
            </a:r>
            <a:r>
              <a:rPr lang="en-US" altLang="zh-CN" sz="2021" spc="175" dirty="0">
                <a:solidFill>
                  <a:srgbClr val="FFFFFF"/>
                </a:solidFill>
                <a:latin typeface="Aileron"/>
              </a:rPr>
              <a:t> the project team and finalized the product through </a:t>
            </a:r>
            <a:r>
              <a:rPr lang="en-US" altLang="zh-CN" sz="202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</a:rPr>
              <a:t>brainstorming</a:t>
            </a:r>
            <a:r>
              <a:rPr lang="en-US" altLang="zh-CN" sz="2021" spc="175" dirty="0">
                <a:solidFill>
                  <a:srgbClr val="FFFFFF"/>
                </a:solidFill>
                <a:latin typeface="Aileron"/>
              </a:rPr>
              <a:t>, outlining the core features and development direction.</a:t>
            </a:r>
            <a:endParaRPr lang="en-US" sz="2021" spc="175" dirty="0">
              <a:solidFill>
                <a:srgbClr val="FFFFFF"/>
              </a:solidFill>
              <a:latin typeface="Aileron"/>
              <a:sym typeface="Aileron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-1225041" y="8155039"/>
            <a:ext cx="3050245" cy="3279013"/>
          </a:xfrm>
          <a:custGeom>
            <a:avLst/>
            <a:gdLst/>
            <a:ahLst/>
            <a:cxnLst/>
            <a:rect l="l" t="t" r="r" b="b"/>
            <a:pathLst>
              <a:path w="3050245" h="3279013">
                <a:moveTo>
                  <a:pt x="0" y="0"/>
                </a:moveTo>
                <a:lnTo>
                  <a:pt x="3050244" y="0"/>
                </a:lnTo>
                <a:lnTo>
                  <a:pt x="3050244" y="3279013"/>
                </a:lnTo>
                <a:lnTo>
                  <a:pt x="0" y="3279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/>
          <p:nvPr/>
        </p:nvSpPr>
        <p:spPr>
          <a:xfrm>
            <a:off x="16240941" y="-1316376"/>
            <a:ext cx="2966515" cy="3189003"/>
          </a:xfrm>
          <a:custGeom>
            <a:avLst/>
            <a:gdLst/>
            <a:ahLst/>
            <a:cxnLst/>
            <a:rect l="l" t="t" r="r" b="b"/>
            <a:pathLst>
              <a:path w="2966515" h="3189003">
                <a:moveTo>
                  <a:pt x="0" y="0"/>
                </a:moveTo>
                <a:lnTo>
                  <a:pt x="2966515" y="0"/>
                </a:lnTo>
                <a:lnTo>
                  <a:pt x="2966515" y="3189003"/>
                </a:lnTo>
                <a:lnTo>
                  <a:pt x="0" y="3189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26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667" y="1445777"/>
            <a:ext cx="16616048" cy="7395446"/>
            <a:chOff x="0" y="0"/>
            <a:chExt cx="832103" cy="370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2103" cy="370351"/>
            </a:xfrm>
            <a:custGeom>
              <a:avLst/>
              <a:gdLst/>
              <a:ahLst/>
              <a:cxnLst/>
              <a:rect l="l" t="t" r="r" b="b"/>
              <a:pathLst>
                <a:path w="832103" h="370351">
                  <a:moveTo>
                    <a:pt x="26558" y="0"/>
                  </a:moveTo>
                  <a:lnTo>
                    <a:pt x="805544" y="0"/>
                  </a:lnTo>
                  <a:cubicBezTo>
                    <a:pt x="820212" y="0"/>
                    <a:pt x="832103" y="11890"/>
                    <a:pt x="832103" y="26558"/>
                  </a:cubicBezTo>
                  <a:lnTo>
                    <a:pt x="832103" y="343793"/>
                  </a:lnTo>
                  <a:cubicBezTo>
                    <a:pt x="832103" y="358461"/>
                    <a:pt x="820212" y="370351"/>
                    <a:pt x="805544" y="370351"/>
                  </a:cubicBezTo>
                  <a:lnTo>
                    <a:pt x="26558" y="370351"/>
                  </a:lnTo>
                  <a:cubicBezTo>
                    <a:pt x="19514" y="370351"/>
                    <a:pt x="12759" y="367553"/>
                    <a:pt x="7779" y="362572"/>
                  </a:cubicBezTo>
                  <a:cubicBezTo>
                    <a:pt x="2798" y="357592"/>
                    <a:pt x="0" y="350837"/>
                    <a:pt x="0" y="343793"/>
                  </a:cubicBezTo>
                  <a:lnTo>
                    <a:pt x="0" y="26558"/>
                  </a:lnTo>
                  <a:cubicBezTo>
                    <a:pt x="0" y="19514"/>
                    <a:pt x="2798" y="12759"/>
                    <a:pt x="7779" y="7779"/>
                  </a:cubicBezTo>
                  <a:cubicBezTo>
                    <a:pt x="12759" y="2798"/>
                    <a:pt x="19514" y="0"/>
                    <a:pt x="26558" y="0"/>
                  </a:cubicBezTo>
                  <a:close/>
                </a:path>
              </a:pathLst>
            </a:custGeom>
            <a:solidFill>
              <a:srgbClr val="242C4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32103" cy="4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189466" y="2236503"/>
            <a:ext cx="790906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altLang="zh-CN" sz="7500" dirty="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Project</a:t>
            </a:r>
            <a:r>
              <a:rPr lang="en-US" sz="7500" dirty="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  </a:t>
            </a:r>
            <a:r>
              <a:rPr lang="en-US" altLang="zh-CN" sz="7500" dirty="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compare</a:t>
            </a:r>
            <a:endParaRPr lang="en-US" sz="7500" dirty="0">
              <a:solidFill>
                <a:srgbClr val="FFFFFF"/>
              </a:solidFill>
              <a:latin typeface="Bagel Fat One"/>
              <a:ea typeface="Bagel Fat One"/>
              <a:cs typeface="Bagel Fat One"/>
              <a:sym typeface="Bagel Fat On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1225041" y="8155039"/>
            <a:ext cx="3050245" cy="3279013"/>
          </a:xfrm>
          <a:custGeom>
            <a:avLst/>
            <a:gdLst/>
            <a:ahLst/>
            <a:cxnLst/>
            <a:rect l="l" t="t" r="r" b="b"/>
            <a:pathLst>
              <a:path w="3050245" h="3279013">
                <a:moveTo>
                  <a:pt x="0" y="0"/>
                </a:moveTo>
                <a:lnTo>
                  <a:pt x="3050244" y="0"/>
                </a:lnTo>
                <a:lnTo>
                  <a:pt x="3050244" y="3279013"/>
                </a:lnTo>
                <a:lnTo>
                  <a:pt x="0" y="32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16240941" y="-1316376"/>
            <a:ext cx="2966515" cy="3189003"/>
          </a:xfrm>
          <a:custGeom>
            <a:avLst/>
            <a:gdLst/>
            <a:ahLst/>
            <a:cxnLst/>
            <a:rect l="l" t="t" r="r" b="b"/>
            <a:pathLst>
              <a:path w="2966515" h="3189003">
                <a:moveTo>
                  <a:pt x="0" y="0"/>
                </a:moveTo>
                <a:lnTo>
                  <a:pt x="2966515" y="0"/>
                </a:lnTo>
                <a:lnTo>
                  <a:pt x="2966515" y="3189003"/>
                </a:lnTo>
                <a:lnTo>
                  <a:pt x="0" y="318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flipH="1">
            <a:off x="13861876" y="6296025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B42DD66-0CA1-C810-5B23-A6174D6EF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026" y="3977681"/>
            <a:ext cx="4051510" cy="48399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EEA1214-04C3-1483-E0D4-E784A4F2B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647" y="3888079"/>
            <a:ext cx="4785775" cy="4929558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717125EF-14EC-4050-1E9E-3298F6F7AFEE}"/>
              </a:ext>
            </a:extLst>
          </p:cNvPr>
          <p:cNvSpPr/>
          <p:nvPr/>
        </p:nvSpPr>
        <p:spPr>
          <a:xfrm>
            <a:off x="7128123" y="6029325"/>
            <a:ext cx="2015877" cy="533400"/>
          </a:xfrm>
          <a:prstGeom prst="rightArrow">
            <a:avLst/>
          </a:prstGeom>
          <a:solidFill>
            <a:srgbClr val="E0EAFF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947729-4709-57F3-9AAD-995F9673D991}"/>
              </a:ext>
            </a:extLst>
          </p:cNvPr>
          <p:cNvSpPr txBox="1"/>
          <p:nvPr/>
        </p:nvSpPr>
        <p:spPr>
          <a:xfrm>
            <a:off x="3906972" y="3326377"/>
            <a:ext cx="297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75" dirty="0">
                <a:solidFill>
                  <a:schemeClr val="accent6">
                    <a:lumMod val="40000"/>
                    <a:lumOff val="60000"/>
                  </a:schemeClr>
                </a:solidFill>
                <a:latin typeface="Aileron"/>
              </a:rPr>
              <a:t>prototype</a:t>
            </a:r>
            <a:endParaRPr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48FDC5-6F4F-9BD4-BA8A-91F87997C419}"/>
              </a:ext>
            </a:extLst>
          </p:cNvPr>
          <p:cNvSpPr txBox="1"/>
          <p:nvPr/>
        </p:nvSpPr>
        <p:spPr>
          <a:xfrm>
            <a:off x="11243940" y="330330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accent6">
                    <a:lumMod val="40000"/>
                    <a:lumOff val="60000"/>
                  </a:schemeClr>
                </a:solidFill>
                <a:hlinkClick r:id="rId8"/>
              </a:rPr>
              <a:t>AirPick</a:t>
            </a:r>
            <a:endParaRPr lang="zh-CN" altLang="en-US" sz="32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8F9FAE5-A215-2607-F26C-7E25BFF76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590" y="3864493"/>
            <a:ext cx="4735499" cy="49295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4D3A8A3-B6A1-9A02-0658-07C8DC16B4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3966284"/>
            <a:ext cx="3730387" cy="492955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CAD5564-A554-A8DE-091D-A796032F08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6972" y="3933900"/>
            <a:ext cx="3116906" cy="492751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3093486-797A-AD46-1456-5B70EF9C0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9946" y="3807350"/>
            <a:ext cx="4480474" cy="503387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AE4DA3C-2BE8-17F6-116B-C12FECB6E6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7076" y="3888078"/>
            <a:ext cx="3497883" cy="4973339"/>
          </a:xfrm>
          <a:prstGeom prst="rect">
            <a:avLst/>
          </a:prstGeom>
        </p:spPr>
      </p:pic>
      <p:pic>
        <p:nvPicPr>
          <p:cNvPr id="33" name="图片 32" descr="电脑萤幕的截图&#10;&#10;描述已自动生成">
            <a:extLst>
              <a:ext uri="{FF2B5EF4-FFF2-40B4-BE49-F238E27FC236}">
                <a16:creationId xmlns:a16="http://schemas.microsoft.com/office/drawing/2014/main" id="{C7EAC55E-EB82-409A-792D-D9ECC3401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677" y="3888077"/>
            <a:ext cx="2648874" cy="4905974"/>
          </a:xfrm>
          <a:prstGeom prst="rect">
            <a:avLst/>
          </a:prstGeom>
        </p:spPr>
      </p:pic>
      <p:pic>
        <p:nvPicPr>
          <p:cNvPr id="35" name="图片 34" descr="图形用户界面, 应用程序, Teams&#10;&#10;描述已自动生成">
            <a:extLst>
              <a:ext uri="{FF2B5EF4-FFF2-40B4-BE49-F238E27FC236}">
                <a16:creationId xmlns:a16="http://schemas.microsoft.com/office/drawing/2014/main" id="{DE047C23-5C0A-DB14-1A0A-FD0F992E9B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99" y="3817321"/>
            <a:ext cx="3068141" cy="488238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2CD1FE7-E6C2-AA7C-C9B2-BD1868550F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12541" y="3887404"/>
            <a:ext cx="3482642" cy="4883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5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667" y="1445777"/>
            <a:ext cx="16616048" cy="7395446"/>
            <a:chOff x="0" y="0"/>
            <a:chExt cx="832103" cy="370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2103" cy="370351"/>
            </a:xfrm>
            <a:custGeom>
              <a:avLst/>
              <a:gdLst/>
              <a:ahLst/>
              <a:cxnLst/>
              <a:rect l="l" t="t" r="r" b="b"/>
              <a:pathLst>
                <a:path w="832103" h="370351">
                  <a:moveTo>
                    <a:pt x="26558" y="0"/>
                  </a:moveTo>
                  <a:lnTo>
                    <a:pt x="805544" y="0"/>
                  </a:lnTo>
                  <a:cubicBezTo>
                    <a:pt x="820212" y="0"/>
                    <a:pt x="832103" y="11890"/>
                    <a:pt x="832103" y="26558"/>
                  </a:cubicBezTo>
                  <a:lnTo>
                    <a:pt x="832103" y="343793"/>
                  </a:lnTo>
                  <a:cubicBezTo>
                    <a:pt x="832103" y="358461"/>
                    <a:pt x="820212" y="370351"/>
                    <a:pt x="805544" y="370351"/>
                  </a:cubicBezTo>
                  <a:lnTo>
                    <a:pt x="26558" y="370351"/>
                  </a:lnTo>
                  <a:cubicBezTo>
                    <a:pt x="19514" y="370351"/>
                    <a:pt x="12759" y="367553"/>
                    <a:pt x="7779" y="362572"/>
                  </a:cubicBezTo>
                  <a:cubicBezTo>
                    <a:pt x="2798" y="357592"/>
                    <a:pt x="0" y="350837"/>
                    <a:pt x="0" y="343793"/>
                  </a:cubicBezTo>
                  <a:lnTo>
                    <a:pt x="0" y="26558"/>
                  </a:lnTo>
                  <a:cubicBezTo>
                    <a:pt x="0" y="19514"/>
                    <a:pt x="2798" y="12759"/>
                    <a:pt x="7779" y="7779"/>
                  </a:cubicBezTo>
                  <a:cubicBezTo>
                    <a:pt x="12759" y="2798"/>
                    <a:pt x="19514" y="0"/>
                    <a:pt x="26558" y="0"/>
                  </a:cubicBezTo>
                  <a:close/>
                </a:path>
              </a:pathLst>
            </a:custGeom>
            <a:solidFill>
              <a:srgbClr val="242C4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32103" cy="4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923558" y="6603368"/>
            <a:ext cx="7547886" cy="1705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9"/>
              </a:lnSpc>
            </a:pPr>
            <a:r>
              <a:rPr lang="en-US" altLang="zh-CN" sz="2800" b="1" spc="209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User function development:</a:t>
            </a:r>
          </a:p>
          <a:p>
            <a:pPr marL="342900" indent="-342900" algn="just">
              <a:lnSpc>
                <a:spcPts val="3369"/>
              </a:lnSpc>
              <a:buFont typeface="Arial" panose="020B0604020202020204" pitchFamily="34" charset="0"/>
              <a:buChar char="•"/>
            </a:pPr>
            <a:r>
              <a:rPr lang="en-US" altLang="zh-CN" sz="2000" spc="209" dirty="0" err="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userModel</a:t>
            </a:r>
            <a:endParaRPr lang="en-US" altLang="zh-CN" sz="2000" spc="209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342900" indent="-342900" algn="just">
              <a:lnSpc>
                <a:spcPts val="3369"/>
              </a:lnSpc>
              <a:buFont typeface="Arial" panose="020B0604020202020204" pitchFamily="34" charset="0"/>
              <a:buChar char="•"/>
            </a:pPr>
            <a:r>
              <a:rPr lang="en-US" altLang="zh-CN" sz="2000" spc="209" dirty="0" err="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userController</a:t>
            </a:r>
            <a:endParaRPr lang="en-US" altLang="zh-CN" sz="2000" spc="209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342900" indent="-342900" algn="just">
              <a:lnSpc>
                <a:spcPts val="3369"/>
              </a:lnSpc>
              <a:buFont typeface="Arial" panose="020B0604020202020204" pitchFamily="34" charset="0"/>
              <a:buChar char="•"/>
            </a:pPr>
            <a:r>
              <a:rPr lang="en-US" altLang="zh-CN" sz="2000" spc="209" dirty="0" err="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userRouter</a:t>
            </a:r>
            <a:endParaRPr lang="en-US" altLang="zh-CN" sz="2000" spc="209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73808" y="4024477"/>
            <a:ext cx="8259433" cy="170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9"/>
              </a:lnSpc>
            </a:pPr>
            <a:r>
              <a:rPr lang="en-US" sz="2800" b="1" spc="209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Order function development:</a:t>
            </a:r>
          </a:p>
          <a:p>
            <a:pPr marL="342900" indent="-342900" algn="just">
              <a:lnSpc>
                <a:spcPts val="3369"/>
              </a:lnSpc>
              <a:buFont typeface="Arial" panose="020B0604020202020204" pitchFamily="34" charset="0"/>
              <a:buChar char="•"/>
            </a:pPr>
            <a:r>
              <a:rPr lang="en-US" sz="2000" spc="209" dirty="0" err="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orderModel</a:t>
            </a:r>
            <a:endParaRPr lang="en-US" sz="2000" spc="209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342900" indent="-342900" algn="just">
              <a:lnSpc>
                <a:spcPts val="3369"/>
              </a:lnSpc>
              <a:buFont typeface="Arial" panose="020B0604020202020204" pitchFamily="34" charset="0"/>
              <a:buChar char="•"/>
            </a:pPr>
            <a:r>
              <a:rPr lang="en-US" sz="2000" spc="209" dirty="0" err="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orderController</a:t>
            </a:r>
            <a:endParaRPr lang="en-US" sz="2000" spc="209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342900" indent="-342900" algn="just">
              <a:lnSpc>
                <a:spcPts val="3369"/>
              </a:lnSpc>
              <a:buFont typeface="Arial" panose="020B0604020202020204" pitchFamily="34" charset="0"/>
              <a:buChar char="•"/>
            </a:pPr>
            <a:r>
              <a:rPr lang="en-US" sz="2000" spc="209" dirty="0" err="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orderRouter</a:t>
            </a:r>
            <a:endParaRPr lang="en-US" sz="2000" spc="209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23237" y="2236503"/>
            <a:ext cx="1004152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dirty="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Backend 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66580" y="6859587"/>
            <a:ext cx="12729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spc="435">
                <a:solidFill>
                  <a:srgbClr val="242C46"/>
                </a:solidFill>
                <a:latin typeface="Aileron Bold"/>
                <a:ea typeface="Aileron Bold"/>
                <a:cs typeface="Aileron Bold"/>
                <a:sym typeface="Aileron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0950" y="4373966"/>
            <a:ext cx="12729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spc="435">
                <a:solidFill>
                  <a:srgbClr val="242C46"/>
                </a:solidFill>
                <a:latin typeface="Aileron Bold"/>
                <a:ea typeface="Aileron Bold"/>
                <a:cs typeface="Aileron Bold"/>
                <a:sym typeface="Aileron Bold"/>
              </a:rPr>
              <a:t>01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225041" y="8155039"/>
            <a:ext cx="3050245" cy="3279013"/>
          </a:xfrm>
          <a:custGeom>
            <a:avLst/>
            <a:gdLst/>
            <a:ahLst/>
            <a:cxnLst/>
            <a:rect l="l" t="t" r="r" b="b"/>
            <a:pathLst>
              <a:path w="3050245" h="3279013">
                <a:moveTo>
                  <a:pt x="0" y="0"/>
                </a:moveTo>
                <a:lnTo>
                  <a:pt x="3050244" y="0"/>
                </a:lnTo>
                <a:lnTo>
                  <a:pt x="3050244" y="3279013"/>
                </a:lnTo>
                <a:lnTo>
                  <a:pt x="0" y="32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16240941" y="-1316376"/>
            <a:ext cx="2966515" cy="3189003"/>
          </a:xfrm>
          <a:custGeom>
            <a:avLst/>
            <a:gdLst/>
            <a:ahLst/>
            <a:cxnLst/>
            <a:rect l="l" t="t" r="r" b="b"/>
            <a:pathLst>
              <a:path w="2966515" h="3189003">
                <a:moveTo>
                  <a:pt x="0" y="0"/>
                </a:moveTo>
                <a:lnTo>
                  <a:pt x="2966515" y="0"/>
                </a:lnTo>
                <a:lnTo>
                  <a:pt x="2966515" y="3189003"/>
                </a:lnTo>
                <a:lnTo>
                  <a:pt x="0" y="318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 flipH="1">
            <a:off x="13861876" y="6296025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5BC173A-922B-ECB7-7120-EF41762ED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5073" y="3223815"/>
            <a:ext cx="4839119" cy="33073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6D986A9-4F67-49A2-D988-5C4F65C23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922" y="5802361"/>
            <a:ext cx="4400780" cy="29670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72D73D-E25A-38DE-187A-3921EBBAC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328" y="5777317"/>
            <a:ext cx="3708293" cy="2967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45777"/>
            <a:ext cx="16230600" cy="7395446"/>
            <a:chOff x="0" y="0"/>
            <a:chExt cx="812800" cy="370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70351"/>
            </a:xfrm>
            <a:custGeom>
              <a:avLst/>
              <a:gdLst/>
              <a:ahLst/>
              <a:cxnLst/>
              <a:rect l="l" t="t" r="r" b="b"/>
              <a:pathLst>
                <a:path w="812800" h="370351">
                  <a:moveTo>
                    <a:pt x="27189" y="0"/>
                  </a:moveTo>
                  <a:lnTo>
                    <a:pt x="785611" y="0"/>
                  </a:lnTo>
                  <a:cubicBezTo>
                    <a:pt x="792822" y="0"/>
                    <a:pt x="799738" y="2865"/>
                    <a:pt x="804837" y="7963"/>
                  </a:cubicBezTo>
                  <a:cubicBezTo>
                    <a:pt x="809935" y="13062"/>
                    <a:pt x="812800" y="19978"/>
                    <a:pt x="812800" y="27189"/>
                  </a:cubicBezTo>
                  <a:lnTo>
                    <a:pt x="812800" y="343162"/>
                  </a:lnTo>
                  <a:cubicBezTo>
                    <a:pt x="812800" y="358178"/>
                    <a:pt x="800627" y="370351"/>
                    <a:pt x="785611" y="370351"/>
                  </a:cubicBezTo>
                  <a:lnTo>
                    <a:pt x="27189" y="370351"/>
                  </a:lnTo>
                  <a:cubicBezTo>
                    <a:pt x="19978" y="370351"/>
                    <a:pt x="13062" y="367486"/>
                    <a:pt x="7963" y="362388"/>
                  </a:cubicBezTo>
                  <a:cubicBezTo>
                    <a:pt x="2865" y="357289"/>
                    <a:pt x="0" y="350373"/>
                    <a:pt x="0" y="343162"/>
                  </a:cubicBezTo>
                  <a:lnTo>
                    <a:pt x="0" y="27189"/>
                  </a:lnTo>
                  <a:cubicBezTo>
                    <a:pt x="0" y="19978"/>
                    <a:pt x="2865" y="13062"/>
                    <a:pt x="7963" y="7963"/>
                  </a:cubicBezTo>
                  <a:cubicBezTo>
                    <a:pt x="13062" y="2865"/>
                    <a:pt x="19978" y="0"/>
                    <a:pt x="27189" y="0"/>
                  </a:cubicBezTo>
                  <a:close/>
                </a:path>
              </a:pathLst>
            </a:custGeom>
            <a:solidFill>
              <a:srgbClr val="242C4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225041" y="8155039"/>
            <a:ext cx="3050245" cy="3279013"/>
          </a:xfrm>
          <a:custGeom>
            <a:avLst/>
            <a:gdLst/>
            <a:ahLst/>
            <a:cxnLst/>
            <a:rect l="l" t="t" r="r" b="b"/>
            <a:pathLst>
              <a:path w="3050245" h="3279013">
                <a:moveTo>
                  <a:pt x="0" y="0"/>
                </a:moveTo>
                <a:lnTo>
                  <a:pt x="3050244" y="0"/>
                </a:lnTo>
                <a:lnTo>
                  <a:pt x="3050244" y="3279013"/>
                </a:lnTo>
                <a:lnTo>
                  <a:pt x="0" y="32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6240941" y="-1316376"/>
            <a:ext cx="2966515" cy="3189003"/>
          </a:xfrm>
          <a:custGeom>
            <a:avLst/>
            <a:gdLst/>
            <a:ahLst/>
            <a:cxnLst/>
            <a:rect l="l" t="t" r="r" b="b"/>
            <a:pathLst>
              <a:path w="2966515" h="3189003">
                <a:moveTo>
                  <a:pt x="0" y="0"/>
                </a:moveTo>
                <a:lnTo>
                  <a:pt x="2966515" y="0"/>
                </a:lnTo>
                <a:lnTo>
                  <a:pt x="2966515" y="3189003"/>
                </a:lnTo>
                <a:lnTo>
                  <a:pt x="0" y="318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366138" y="3730695"/>
            <a:ext cx="2825609" cy="282560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50812" y="2236503"/>
            <a:ext cx="894775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dirty="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Daily Scrum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22665" y="4426985"/>
            <a:ext cx="5765135" cy="1782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35" spc="177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What did you do yesterday?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35" spc="177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What will you do today?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35" spc="177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Are there any obstacles in your way?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884352" y="5143500"/>
            <a:ext cx="2825609" cy="282560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4999" r="-2500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Freeform 13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 flipH="1">
            <a:off x="13861876" y="6296025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706" y="1393785"/>
            <a:ext cx="15787594" cy="7395446"/>
            <a:chOff x="0" y="0"/>
            <a:chExt cx="790615" cy="370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0615" cy="370351"/>
            </a:xfrm>
            <a:custGeom>
              <a:avLst/>
              <a:gdLst/>
              <a:ahLst/>
              <a:cxnLst/>
              <a:rect l="l" t="t" r="r" b="b"/>
              <a:pathLst>
                <a:path w="790615" h="370351">
                  <a:moveTo>
                    <a:pt x="27952" y="0"/>
                  </a:moveTo>
                  <a:lnTo>
                    <a:pt x="762663" y="0"/>
                  </a:lnTo>
                  <a:cubicBezTo>
                    <a:pt x="778101" y="0"/>
                    <a:pt x="790615" y="12514"/>
                    <a:pt x="790615" y="27952"/>
                  </a:cubicBezTo>
                  <a:lnTo>
                    <a:pt x="790615" y="342399"/>
                  </a:lnTo>
                  <a:cubicBezTo>
                    <a:pt x="790615" y="357837"/>
                    <a:pt x="778101" y="370351"/>
                    <a:pt x="762663" y="370351"/>
                  </a:cubicBezTo>
                  <a:lnTo>
                    <a:pt x="27952" y="370351"/>
                  </a:lnTo>
                  <a:cubicBezTo>
                    <a:pt x="12514" y="370351"/>
                    <a:pt x="0" y="357837"/>
                    <a:pt x="0" y="342399"/>
                  </a:cubicBezTo>
                  <a:lnTo>
                    <a:pt x="0" y="27952"/>
                  </a:lnTo>
                  <a:cubicBezTo>
                    <a:pt x="0" y="12514"/>
                    <a:pt x="12514" y="0"/>
                    <a:pt x="27952" y="0"/>
                  </a:cubicBezTo>
                  <a:close/>
                </a:path>
              </a:pathLst>
            </a:custGeom>
            <a:solidFill>
              <a:srgbClr val="242C4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0615" cy="408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9274" y="4045345"/>
            <a:ext cx="11617787" cy="30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17" spc="19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Sprint goal review.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17" spc="19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Demonstration.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17" spc="19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Feedback.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17" spc="19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Release plan.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17" spc="19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Discussion.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17" spc="19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Next steps.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7608" y="2236503"/>
            <a:ext cx="961278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dirty="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Sprint Review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7400" y="4370782"/>
            <a:ext cx="12729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spc="435">
                <a:solidFill>
                  <a:srgbClr val="242C46"/>
                </a:solidFill>
                <a:latin typeface="Aileron Bold"/>
                <a:ea typeface="Aileron Bold"/>
                <a:cs typeface="Aileron Bold"/>
                <a:sym typeface="Aileron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7400" y="6925930"/>
            <a:ext cx="127290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spc="435">
                <a:solidFill>
                  <a:srgbClr val="242C46"/>
                </a:solidFill>
                <a:latin typeface="Aileron Bold"/>
                <a:ea typeface="Aileron Bold"/>
                <a:cs typeface="Aileron Bold"/>
                <a:sym typeface="Aileron Bold"/>
              </a:rPr>
              <a:t>02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225041" y="8155039"/>
            <a:ext cx="3050245" cy="3279013"/>
          </a:xfrm>
          <a:custGeom>
            <a:avLst/>
            <a:gdLst/>
            <a:ahLst/>
            <a:cxnLst/>
            <a:rect l="l" t="t" r="r" b="b"/>
            <a:pathLst>
              <a:path w="3050245" h="3279013">
                <a:moveTo>
                  <a:pt x="0" y="0"/>
                </a:moveTo>
                <a:lnTo>
                  <a:pt x="3050244" y="0"/>
                </a:lnTo>
                <a:lnTo>
                  <a:pt x="3050244" y="3279013"/>
                </a:lnTo>
                <a:lnTo>
                  <a:pt x="0" y="32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16240941" y="-1316376"/>
            <a:ext cx="2966515" cy="3189003"/>
          </a:xfrm>
          <a:custGeom>
            <a:avLst/>
            <a:gdLst/>
            <a:ahLst/>
            <a:cxnLst/>
            <a:rect l="l" t="t" r="r" b="b"/>
            <a:pathLst>
              <a:path w="2966515" h="3189003">
                <a:moveTo>
                  <a:pt x="0" y="0"/>
                </a:moveTo>
                <a:lnTo>
                  <a:pt x="2966515" y="0"/>
                </a:lnTo>
                <a:lnTo>
                  <a:pt x="2966515" y="3189003"/>
                </a:lnTo>
                <a:lnTo>
                  <a:pt x="0" y="318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flipV="1">
            <a:off x="-195189" y="-137119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0" y="4114800"/>
                </a:moveTo>
                <a:lnTo>
                  <a:pt x="4559474" y="4114800"/>
                </a:lnTo>
                <a:lnTo>
                  <a:pt x="455947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 flipH="1">
            <a:off x="13861876" y="6296025"/>
            <a:ext cx="4559474" cy="4114800"/>
          </a:xfrm>
          <a:custGeom>
            <a:avLst/>
            <a:gdLst/>
            <a:ahLst/>
            <a:cxnLst/>
            <a:rect l="l" t="t" r="r" b="b"/>
            <a:pathLst>
              <a:path w="4559474" h="4114800">
                <a:moveTo>
                  <a:pt x="4559474" y="0"/>
                </a:moveTo>
                <a:lnTo>
                  <a:pt x="0" y="0"/>
                </a:lnTo>
                <a:lnTo>
                  <a:pt x="0" y="4114800"/>
                </a:lnTo>
                <a:lnTo>
                  <a:pt x="4559474" y="4114800"/>
                </a:lnTo>
                <a:lnTo>
                  <a:pt x="4559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207</Words>
  <Application>Microsoft Office PowerPoint</Application>
  <PresentationFormat>自定义</PresentationFormat>
  <Paragraphs>58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Aileron Bold</vt:lpstr>
      <vt:lpstr>Calibri</vt:lpstr>
      <vt:lpstr>Bagel Fat One</vt:lpstr>
      <vt:lpstr>等线</vt:lpstr>
      <vt:lpstr>Aileron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7</dc:title>
  <cp:lastModifiedBy>Yang Yang</cp:lastModifiedBy>
  <cp:revision>2</cp:revision>
  <dcterms:created xsi:type="dcterms:W3CDTF">2006-08-16T00:00:00Z</dcterms:created>
  <dcterms:modified xsi:type="dcterms:W3CDTF">2024-09-17T21:46:44Z</dcterms:modified>
  <dc:identifier>DAGRCwOsrRI</dc:identifier>
</cp:coreProperties>
</file>